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3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2/26/2021</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a:ln w="254000">
                  <a:solidFill>
                    <a:srgbClr val="003300"/>
                  </a:solidFill>
                </a:ln>
                <a:solidFill>
                  <a:srgbClr val="6BC547"/>
                </a:solidFill>
                <a:latin typeface="Magneto" panose="04030805050802020D02" pitchFamily="82" charset="0"/>
              </a:rPr>
              <a:t>Women</a:t>
            </a: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a:ln w="254000">
                  <a:solidFill>
                    <a:srgbClr val="003300"/>
                  </a:solidFill>
                </a:ln>
                <a:solidFill>
                  <a:srgbClr val="6BC547"/>
                </a:solidFill>
                <a:latin typeface="Magneto" panose="04030805050802020D02" pitchFamily="82" charset="0"/>
              </a:rPr>
              <a:t>In Technology</a:t>
            </a:r>
          </a:p>
        </p:txBody>
      </p:sp>
      <p:grpSp>
        <p:nvGrpSpPr>
          <p:cNvPr id="23" name="Group 22"/>
          <p:cNvGrpSpPr/>
          <p:nvPr/>
        </p:nvGrpSpPr>
        <p:grpSpPr>
          <a:xfrm>
            <a:off x="15563126" y="32390205"/>
            <a:ext cx="6508195" cy="8826375"/>
            <a:chOff x="4058107" y="18056985"/>
            <a:chExt cx="8823616" cy="10731867"/>
          </a:xfrm>
        </p:grpSpPr>
        <p:sp>
          <p:nvSpPr>
            <p:cNvPr id="24" name="Rounded Rectangle 23"/>
            <p:cNvSpPr/>
            <p:nvPr/>
          </p:nvSpPr>
          <p:spPr>
            <a:xfrm>
              <a:off x="4058107" y="18056985"/>
              <a:ext cx="8823616"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908" y="18543980"/>
              <a:ext cx="7449529" cy="9776944"/>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1029676"/>
            <a:ext cx="7947225" cy="7089098"/>
            <a:chOff x="2318153" y="18360361"/>
            <a:chExt cx="12312247" cy="9889928"/>
          </a:xfrm>
        </p:grpSpPr>
        <p:sp>
          <p:nvSpPr>
            <p:cNvPr id="21" name="Rounded Rectangle 20"/>
            <p:cNvSpPr/>
            <p:nvPr/>
          </p:nvSpPr>
          <p:spPr>
            <a:xfrm>
              <a:off x="2318153" y="18360361"/>
              <a:ext cx="12312247" cy="9889928"/>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2834" r="7891" b="4520"/>
            <a:stretch/>
          </p:blipFill>
          <p:spPr>
            <a:xfrm>
              <a:off x="2766815" y="18918163"/>
              <a:ext cx="11414925" cy="8708142"/>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1965 First woman to earn Computer Science Doctorate</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1967 Founded the computer science department at Clarke College in Iowa</a:t>
            </a: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5273153" y="8615190"/>
              <a:ext cx="4970992" cy="6985382"/>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800" b="1" dirty="0">
                <a:ln w="38100">
                  <a:solidFill>
                    <a:srgbClr val="3E3A00"/>
                  </a:solidFill>
                </a:ln>
                <a:solidFill>
                  <a:srgbClr val="FFFF29"/>
                </a:solidFill>
                <a:latin typeface="OCR A Extended" panose="02010509020102010303" pitchFamily="50" charset="0"/>
              </a:rPr>
              <a:t>“For the first time, we can now mechanically simulate the cognitive process. We can make studies in artificial intelligence. Beyond that, this mechanism [the computer] can be used to assist humans in learning. As we are going to have more mature students in greater numbers as time goes on, this type of teaching will probably be increasingly important.” </a:t>
            </a:r>
            <a:endParaRPr lang="en-US" sz="4800" b="1" spc="-100"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a:ln w="88900">
                  <a:solidFill>
                    <a:srgbClr val="464100"/>
                  </a:solidFill>
                </a:ln>
                <a:solidFill>
                  <a:srgbClr val="FFFF29"/>
                </a:solidFill>
                <a:latin typeface="Magneto" panose="04030805050802020D02" pitchFamily="82" charset="0"/>
              </a:rPr>
              <a:t>What paths will you </a:t>
            </a:r>
            <a:r>
              <a:rPr lang="en-US" sz="8500" dirty="0" err="1">
                <a:ln w="88900">
                  <a:solidFill>
                    <a:srgbClr val="464100"/>
                  </a:solidFill>
                </a:ln>
                <a:solidFill>
                  <a:srgbClr val="FFFF29"/>
                </a:solidFill>
                <a:latin typeface="Magneto" panose="04030805050802020D02" pitchFamily="82" charset="0"/>
              </a:rPr>
              <a:t>trailblaze</a:t>
            </a:r>
            <a:r>
              <a:rPr lang="en-US" sz="8500" dirty="0">
                <a:ln w="88900">
                  <a:solidFill>
                    <a:srgbClr val="464100"/>
                  </a:solidFill>
                </a:ln>
                <a:solidFill>
                  <a:srgbClr val="FFFF29"/>
                </a:solidFill>
                <a:latin typeface="Magneto" panose="04030805050802020D02" pitchFamily="82" charset="0"/>
              </a:rPr>
              <a:t> that no one has traveled before?</a:t>
            </a:r>
            <a:endParaRPr lang="en-US" sz="85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a:solidFill>
                  <a:schemeClr val="bg1"/>
                </a:solidFill>
              </a:rPr>
              <a:t>To change pictures:</a:t>
            </a:r>
          </a:p>
          <a:p>
            <a:pPr marL="1143000" indent="-1143000">
              <a:buAutoNum type="arabicPeriod"/>
            </a:pPr>
            <a:r>
              <a:rPr lang="en-US" dirty="0">
                <a:solidFill>
                  <a:schemeClr val="bg1"/>
                </a:solidFill>
              </a:rPr>
              <a:t>Save the picture of the person you wish to use.</a:t>
            </a:r>
          </a:p>
          <a:p>
            <a:pPr marL="1143000" indent="-1143000">
              <a:buAutoNum type="arabicPeriod"/>
            </a:pPr>
            <a:r>
              <a:rPr lang="en-US" dirty="0">
                <a:solidFill>
                  <a:schemeClr val="bg1"/>
                </a:solidFill>
              </a:rPr>
              <a:t>Single-left-click the grouped picture/shapes you wish to change on the poster. Single-left-click again on the picture.</a:t>
            </a:r>
          </a:p>
          <a:p>
            <a:pPr marL="1143000" indent="-1143000">
              <a:buAutoNum type="arabicPeriod"/>
            </a:pPr>
            <a:r>
              <a:rPr lang="en-US" dirty="0">
                <a:solidFill>
                  <a:schemeClr val="bg1"/>
                </a:solidFill>
              </a:rPr>
              <a:t>Now single-right-click the picture and select “Change Picture” from the menu.</a:t>
            </a:r>
          </a:p>
          <a:p>
            <a:pPr marL="1143000" indent="-1143000">
              <a:buAutoNum type="arabicPeriod"/>
            </a:pPr>
            <a:r>
              <a:rPr lang="en-US" dirty="0">
                <a:solidFill>
                  <a:schemeClr val="bg1"/>
                </a:solidFill>
              </a:rPr>
              <a:t>Choose the picture file you saved.</a:t>
            </a:r>
          </a:p>
          <a:p>
            <a:pPr marL="1143000" indent="-1143000">
              <a:buAutoNum type="arabicPeriod"/>
            </a:pPr>
            <a:r>
              <a:rPr lang="en-US" dirty="0">
                <a:solidFill>
                  <a:schemeClr val="bg1"/>
                </a:solidFill>
              </a:rPr>
              <a:t>You may wish to single-left-click the grouped picture/shapes and single-left-click the new picture again to adjust its size or crop it—especially useful if the new picture is not the same aspect ratio as the previous one.</a:t>
            </a:r>
          </a:p>
          <a:p>
            <a:pPr marL="1143000" indent="-1143000">
              <a:buAutoNum type="arabicPeriod"/>
            </a:pPr>
            <a:endParaRPr lang="en-US" dirty="0">
              <a:solidFill>
                <a:schemeClr val="bg1"/>
              </a:solidFill>
            </a:endParaRPr>
          </a:p>
          <a:p>
            <a:pPr algn="ctr"/>
            <a:r>
              <a:rPr lang="en-US" b="1" dirty="0">
                <a:solidFill>
                  <a:schemeClr val="bg1"/>
                </a:solidFill>
              </a:rPr>
              <a:t>DO </a:t>
            </a:r>
            <a:r>
              <a:rPr lang="en-US" b="1" u="sng" dirty="0">
                <a:solidFill>
                  <a:schemeClr val="bg1"/>
                </a:solidFill>
              </a:rPr>
              <a:t>NOT</a:t>
            </a:r>
            <a:r>
              <a:rPr lang="en-US" b="1" dirty="0">
                <a:solidFill>
                  <a:schemeClr val="bg1"/>
                </a:solidFill>
              </a:rPr>
              <a:t> CHANGE ROSIE THE RIVETER PICTURE!!!</a:t>
            </a:r>
          </a:p>
        </p:txBody>
      </p:sp>
      <p:sp>
        <p:nvSpPr>
          <p:cNvPr id="2" name="Rectangle 1"/>
          <p:cNvSpPr/>
          <p:nvPr/>
        </p:nvSpPr>
        <p:spPr>
          <a:xfrm>
            <a:off x="823351" y="30895945"/>
            <a:ext cx="13716000" cy="10095071"/>
          </a:xfrm>
          <a:prstGeom prst="rect">
            <a:avLst/>
          </a:prstGeom>
        </p:spPr>
        <p:txBody>
          <a:bodyPr>
            <a:spAutoFit/>
          </a:bodyPr>
          <a:lstStyle/>
          <a:p>
            <a:pPr lvl="0"/>
            <a:r>
              <a:rPr lang="en-US" sz="5000" b="1" spc="-100" dirty="0">
                <a:ln w="38100">
                  <a:solidFill>
                    <a:srgbClr val="3E3A00"/>
                  </a:solidFill>
                </a:ln>
                <a:solidFill>
                  <a:srgbClr val="FFFF29"/>
                </a:solidFill>
                <a:latin typeface="OCR A Extended" panose="02010509020102010303" pitchFamily="50" charset="0"/>
              </a:rPr>
              <a:t>She conducted her research at the University of Wisconsin, Purdue, the University of Michigan, and Dartmouth College, where she helped develop the BASIC language. BASIC was one of the biggest breakthroughs in computer science – before it, only people well versed in mathematics could write computer code. BASIC allowed everybody who learned the language to do it, and Keller played an important role in its development.</a:t>
            </a:r>
          </a:p>
        </p:txBody>
      </p:sp>
      <p:sp>
        <p:nvSpPr>
          <p:cNvPr id="19" name="TextBox 18"/>
          <p:cNvSpPr txBox="1"/>
          <p:nvPr/>
        </p:nvSpPr>
        <p:spPr>
          <a:xfrm>
            <a:off x="1670887" y="6754184"/>
            <a:ext cx="11478891" cy="5724644"/>
          </a:xfrm>
          <a:prstGeom prst="rect">
            <a:avLst/>
          </a:prstGeom>
          <a:noFill/>
        </p:spPr>
        <p:txBody>
          <a:bodyPr wrap="square" rtlCol="0">
            <a:spAutoFit/>
            <a:scene3d>
              <a:camera prst="orthographicFront">
                <a:rot lat="0" lon="21599974" rev="0"/>
              </a:camera>
              <a:lightRig rig="threePt" dir="t"/>
            </a:scene3d>
          </a:bodyPr>
          <a:lstStyle/>
          <a:p>
            <a:pPr algn="ctr"/>
            <a:r>
              <a:rPr lang="en-US" sz="12200" dirty="0">
                <a:ln w="101600">
                  <a:solidFill>
                    <a:srgbClr val="464100"/>
                  </a:solidFill>
                </a:ln>
                <a:solidFill>
                  <a:srgbClr val="FFFF29"/>
                </a:solidFill>
                <a:latin typeface="Magneto" panose="04030805050802020D02" pitchFamily="82" charset="0"/>
              </a:rPr>
              <a:t>Sister Mary Kenneth Keller</a:t>
            </a:r>
            <a:endParaRPr lang="en-US" sz="9600" dirty="0">
              <a:ln w="101600">
                <a:solidFill>
                  <a:srgbClr val="464100"/>
                </a:solidFill>
              </a:ln>
              <a:solidFill>
                <a:srgbClr val="FFFF29"/>
              </a:solidFill>
              <a:latin typeface="Magneto" panose="04030805050802020D02" pitchFamily="82" charset="0"/>
            </a:endParaRP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976CE-E81A-4285-AE6E-F60019E3FA6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E57DC1B-5E6C-4B80-898E-CB476BC4A087}">
  <ds:schemaRefs>
    <ds:schemaRef ds:uri="http://schemas.microsoft.com/sharepoint/v3/contenttype/forms"/>
  </ds:schemaRefs>
</ds:datastoreItem>
</file>

<file path=customXml/itemProps3.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3115</TotalTime>
  <Words>286</Words>
  <Application>Microsoft Office PowerPoint</Application>
  <PresentationFormat>Custom</PresentationFormat>
  <Paragraphs>16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Rachel Reynolds</cp:lastModifiedBy>
  <cp:revision>38</cp:revision>
  <cp:lastPrinted>2017-04-25T16:21:30Z</cp:lastPrinted>
  <dcterms:created xsi:type="dcterms:W3CDTF">2017-03-17T13:28:24Z</dcterms:created>
  <dcterms:modified xsi:type="dcterms:W3CDTF">2021-02-26T16:21:47Z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